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310" r:id="rId3"/>
    <p:sldId id="311" r:id="rId4"/>
    <p:sldId id="312" r:id="rId5"/>
    <p:sldId id="261" r:id="rId6"/>
    <p:sldId id="313" r:id="rId7"/>
    <p:sldId id="309" r:id="rId8"/>
  </p:sldIdLst>
  <p:sldSz cx="9144000" cy="5143500" type="screen16x9"/>
  <p:notesSz cx="6858000" cy="9144000"/>
  <p:embeddedFontLst>
    <p:embeddedFont>
      <p:font typeface="SimSun" panose="02010600030101010101" pitchFamily="2" charset="-122"/>
      <p:regular r:id="rId10"/>
    </p:embeddedFont>
    <p:embeddedFont>
      <p:font typeface="Source Sans Pro" panose="020B0503030403020204" pitchFamily="34" charset="0"/>
      <p:regular r:id="rId11"/>
      <p:bold r:id="rId12"/>
      <p:italic r:id="rId13"/>
      <p:boldItalic r:id="rId14"/>
    </p:embeddedFont>
    <p:embeddedFont>
      <p:font typeface="Oswald" panose="00000500000000000000" pitchFamily="2" charset="0"/>
      <p:regular r:id="rId15"/>
      <p:bold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CF37C8-BE25-4546-A417-41B815B92EBC}">
  <a:tblStyle styleId="{15CF37C8-BE25-4546-A417-41B815B92E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671" autoAdjust="0"/>
  </p:normalViewPr>
  <p:slideViewPr>
    <p:cSldViewPr snapToGrid="0">
      <p:cViewPr varScale="1">
        <p:scale>
          <a:sx n="108" d="100"/>
          <a:sy n="108" d="100"/>
        </p:scale>
        <p:origin x="691" y="8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371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660255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Shape 4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Shape 4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8943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Shape 4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9700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Shape 4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Shape 4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20750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Shape 7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Shape 7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608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0" t="0" r="0" b="0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34" name="Shape 34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0" t="0" r="0" b="0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5" name="Shape 35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AFF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00CE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00CE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" name="Shape 38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39" name="Shape 39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0" t="0" r="0" b="0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0" name="Shape 4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0" t="0" r="0" b="0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1" name="Shape 41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0" t="0" r="0" b="0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2" name="Shape 42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43" name="Shape 4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Shape 68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Shape 71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AFF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ctrTitle"/>
          </p:nvPr>
        </p:nvSpPr>
        <p:spPr>
          <a:xfrm>
            <a:off x="2847975" y="3363425"/>
            <a:ext cx="5610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0" t="0" r="0" b="0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161" name="Shape 161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0" t="0" r="0" b="0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2" name="Shape 162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AFF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Shape 163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00CE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00CE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" name="Shape 16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66" name="Shape 166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0" t="0" r="0" b="0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7" name="Shape 167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0" t="0" r="0" b="0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8" name="Shape 168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0" t="0" r="0" b="0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69" name="Shape 169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170" name="Shape 17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Shape 19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Shape 196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Shape 19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Shape 198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AFF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0" t="0" r="0" b="0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rgbClr val="AFF000">
              <a:alpha val="81920"/>
            </a:srgbClr>
          </a:solidFill>
          <a:ln>
            <a:noFill/>
          </a:ln>
        </p:spPr>
      </p:sp>
      <p:sp>
        <p:nvSpPr>
          <p:cNvPr id="370" name="Shape 370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0" t="0" r="0" b="0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1" name="Shape 371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AFF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Shape 372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00CEF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Shape 373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rgbClr val="00CE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4" name="Shape 374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75" name="Shape 375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0" t="0" r="0" b="0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76" name="Shape 376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0" t="0" r="0" b="0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77" name="Shape 377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0" t="0" r="0" b="0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rgbClr val="3C78D8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78" name="Shape 378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379" name="Shape 379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4" name="Shape 404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Shape 40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Shape 406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Shape 407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rgbClr val="AFF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378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Shape 7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Shape 8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Shape 9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Shape 10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Shape 1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Shape 12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Shape 13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Shape 15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Shape 16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Shape 18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9" name="Shape 19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0" name="Shape 20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1" name="Shape 2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2" name="Shape 22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3" name="Shape 23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4" name="Shape 24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" name="Shape 25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" name="Shape 26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" name="Shape 27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8" name="Shape 28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" name="Shape 29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sz="2000" b="1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28324A"/>
              </a:buClr>
              <a:buSzPts val="2000"/>
              <a:buFont typeface="Source Sans Pro"/>
              <a:buChar char="◉"/>
              <a:defRPr sz="20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◉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●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○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28324A"/>
              </a:buClr>
              <a:buSzPts val="1800"/>
              <a:buFont typeface="Source Sans Pro"/>
              <a:buChar char="■"/>
              <a:defRPr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61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 txBox="1">
            <a:spLocks noGrp="1"/>
          </p:cNvSpPr>
          <p:nvPr>
            <p:ph type="ctrTitle"/>
          </p:nvPr>
        </p:nvSpPr>
        <p:spPr>
          <a:xfrm>
            <a:off x="1524000" y="3363425"/>
            <a:ext cx="6934275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4000" dirty="0"/>
              <a:t>Optimal Manpower Planning</a:t>
            </a:r>
            <a:r>
              <a:rPr lang="en-US" dirty="0"/>
              <a:t> </a:t>
            </a:r>
            <a:br>
              <a:rPr lang="en-US" dirty="0"/>
            </a:br>
            <a:r>
              <a:rPr lang="en-US" sz="1800" dirty="0"/>
              <a:t>with Regular and Contingent Employees in Software Industry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2674C9A-F8FD-4DFE-B129-DD1A3F38DCD8}"/>
              </a:ext>
            </a:extLst>
          </p:cNvPr>
          <p:cNvGrpSpPr/>
          <p:nvPr/>
        </p:nvGrpSpPr>
        <p:grpSpPr>
          <a:xfrm>
            <a:off x="7082117" y="71720"/>
            <a:ext cx="1981198" cy="470837"/>
            <a:chOff x="0" y="4672663"/>
            <a:chExt cx="1981198" cy="470837"/>
          </a:xfrm>
        </p:grpSpPr>
        <p:pic>
          <p:nvPicPr>
            <p:cNvPr id="1026" name="Picture 2" descr="Image result for nus iss logo transparent background">
              <a:extLst>
                <a:ext uri="{FF2B5EF4-FFF2-40B4-BE49-F238E27FC236}">
                  <a16:creationId xmlns:a16="http://schemas.microsoft.com/office/drawing/2014/main" id="{ADF854FC-61B4-4081-9D05-BF826826E7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4725543"/>
              <a:ext cx="986118" cy="4179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Image result for nus iss logo transparent background">
              <a:extLst>
                <a:ext uri="{FF2B5EF4-FFF2-40B4-BE49-F238E27FC236}">
                  <a16:creationId xmlns:a16="http://schemas.microsoft.com/office/drawing/2014/main" id="{1EE416B6-41EC-4C24-84C2-251E2247B4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6201" y="4672663"/>
              <a:ext cx="984997" cy="4439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DD788A9-0EE4-4F34-8B40-3C55343CDD3B}"/>
              </a:ext>
            </a:extLst>
          </p:cNvPr>
          <p:cNvSpPr txBox="1"/>
          <p:nvPr/>
        </p:nvSpPr>
        <p:spPr>
          <a:xfrm>
            <a:off x="-1" y="4460470"/>
            <a:ext cx="839263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Team Name: Neo | Group 2 | EBAC 5</a:t>
            </a:r>
          </a:p>
          <a:p>
            <a:r>
              <a:rPr lang="en-US" sz="1000" dirty="0" err="1"/>
              <a:t>Aastha</a:t>
            </a:r>
            <a:r>
              <a:rPr lang="en-US" sz="1000" dirty="0"/>
              <a:t> Arora (A0178188L) Anusuya Manickavasagam (A0163300Y) Chetna Gupta (A0178260A) Kesavan Sridhar (A0163207M) Muni Ranjan (A0163382E) Pradeep Kumar (A0163453H) </a:t>
            </a:r>
            <a:r>
              <a:rPr lang="en-US" sz="1000" dirty="0" err="1"/>
              <a:t>Zaira</a:t>
            </a:r>
            <a:r>
              <a:rPr lang="en-US" sz="1000" dirty="0"/>
              <a:t> Hossain (A0178331E)</a:t>
            </a:r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759DE6FA-AB29-427F-88BF-1348C7B827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84" y="124600"/>
            <a:ext cx="3473850" cy="16423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 txBox="1">
            <a:spLocks noGrp="1"/>
          </p:cNvSpPr>
          <p:nvPr>
            <p:ph type="title"/>
          </p:nvPr>
        </p:nvSpPr>
        <p:spPr>
          <a:xfrm>
            <a:off x="1161164" y="0"/>
            <a:ext cx="6996600" cy="4022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Business Statement</a:t>
            </a:r>
            <a:endParaRPr dirty="0">
              <a:solidFill>
                <a:srgbClr val="3C78D8"/>
              </a:solidFill>
            </a:endParaRPr>
          </a:p>
        </p:txBody>
      </p:sp>
      <p:pic>
        <p:nvPicPr>
          <p:cNvPr id="6" name="Group2_Neo_RM_Genie">
            <a:hlinkClick r:id="" action="ppaction://media"/>
            <a:extLst>
              <a:ext uri="{FF2B5EF4-FFF2-40B4-BE49-F238E27FC236}">
                <a16:creationId xmlns:a16="http://schemas.microsoft.com/office/drawing/2014/main" id="{4C1FD1EC-C468-4EE4-AD34-6600C08C64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295916"/>
            <a:ext cx="9144000" cy="481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14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6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 txBox="1">
            <a:spLocks noGrp="1"/>
          </p:cNvSpPr>
          <p:nvPr>
            <p:ph type="title"/>
          </p:nvPr>
        </p:nvSpPr>
        <p:spPr>
          <a:xfrm>
            <a:off x="1073700" y="56707"/>
            <a:ext cx="6996600" cy="4022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 dirty="0"/>
            </a:br>
            <a:r>
              <a:rPr lang="en-US" sz="2400" dirty="0"/>
              <a:t>Detailed Approach</a:t>
            </a:r>
            <a:endParaRPr sz="2400" dirty="0">
              <a:solidFill>
                <a:srgbClr val="3C78D8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B75D5E-13B1-4C67-A088-8333231F3E96}"/>
              </a:ext>
            </a:extLst>
          </p:cNvPr>
          <p:cNvSpPr/>
          <p:nvPr/>
        </p:nvSpPr>
        <p:spPr>
          <a:xfrm>
            <a:off x="322521" y="458949"/>
            <a:ext cx="3607981" cy="39943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Minimize 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COST: S1*X1 + S2*Y1 + S3*A1 + S4*B1 + S3*A2 + S4*B2 + S3*A3 + S4*B3 + S3*A4 + S4*B4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Subject To: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24 X1+ 24 A1 + 48 Y1 + 48 B1 &gt;= q1+d1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24 X1+ 24 A2 + 48 Y1 + 48 B2 &gt;= q2-d1+d2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24 X1+ 24 A3 + 48 Y1 + 48 B3 &gt;= q3-d2+d3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24 X1+ 24 A4 + 48 Y1 + 48 B4 &gt;= q4-d3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(A1 + B1)/(A1 + B1 + X1 + Y1) &gt;=P1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(A2 + B2/(A2+ B2 +  X1 +  Y1) &gt;= P2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(A3 + B3/(A3+ B3 +  X1 +  Y1) &gt;= P3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(A4 + B4/(A4+ B4 +  X1 +  Y1) &gt;= P4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EDE91F-0755-4631-94C4-1D90B866EB33}"/>
              </a:ext>
            </a:extLst>
          </p:cNvPr>
          <p:cNvSpPr/>
          <p:nvPr/>
        </p:nvSpPr>
        <p:spPr>
          <a:xfrm>
            <a:off x="3930502" y="458949"/>
            <a:ext cx="4572000" cy="403668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Bounds:</a:t>
            </a:r>
            <a:endParaRPr lang="en-US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X1, Y1, A1, B1, A2, B2, A3, B3, A4, B4 &gt;= 1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-100 &lt;= D1 &lt;= 100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-100 &lt;= D2 &lt;= 100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-100 &lt;= D3 &lt;= 100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b="1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Where: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X1 = Number of Regular Software Engineers (SE)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S1 = Annual Salary of Regular Software Engineers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Y1 = Number of Regular of Senior Software Engineers (SSE) 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S2 = Annual Salary of Regular Senior Software Engineers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Ai = Number of Contingent Software Engineers in quarter </a:t>
            </a:r>
            <a:r>
              <a:rPr lang="en-US" i="1" dirty="0" err="1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i</a:t>
            </a: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 (</a:t>
            </a:r>
            <a:r>
              <a:rPr lang="en-US" i="1" dirty="0" err="1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i</a:t>
            </a:r>
            <a:r>
              <a:rPr lang="en-US" i="1" dirty="0">
                <a:latin typeface="Times New Roman" panose="02020603050405020304" pitchFamily="18" charset="0"/>
                <a:ea typeface="SimSun" panose="02010600030101010101" pitchFamily="2" charset="-122"/>
                <a:cs typeface="Consolas" panose="020B0609020204030204" pitchFamily="49" charset="0"/>
              </a:rPr>
              <a:t> = 1 to 4)</a:t>
            </a: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  <a:p>
            <a:pPr>
              <a:spcAft>
                <a:spcPts val="800"/>
              </a:spcAft>
            </a:pPr>
            <a:endParaRPr lang="en-US" dirty="0">
              <a:latin typeface="Consolas" panose="020B0609020204030204" pitchFamily="49" charset="0"/>
              <a:ea typeface="SimSun" panose="02010600030101010101" pitchFamily="2" charset="-122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4356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0E745-0DC2-4945-954E-8D38B6AAB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850" y="159204"/>
            <a:ext cx="6996600" cy="577987"/>
          </a:xfrm>
        </p:spPr>
        <p:txBody>
          <a:bodyPr/>
          <a:lstStyle/>
          <a:p>
            <a:r>
              <a:rPr lang="en-US" dirty="0"/>
              <a:t>Equation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F6113-7143-441A-A1A6-E6AD1E72E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850" y="1178667"/>
            <a:ext cx="4828764" cy="3067267"/>
          </a:xfrm>
        </p:spPr>
        <p:txBody>
          <a:bodyPr/>
          <a:lstStyle/>
          <a:p>
            <a:pPr>
              <a:spcAft>
                <a:spcPts val="800"/>
              </a:spcAft>
            </a:pPr>
            <a:r>
              <a:rPr lang="en-US" sz="1400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S3 = Quarterly Salary of Contingent Software Engineers</a:t>
            </a:r>
            <a:endParaRPr lang="en-US" sz="1400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US" sz="1400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Bi = Number of Contingent Senior Software Engineers in quarter </a:t>
            </a:r>
            <a:r>
              <a:rPr lang="en-US" sz="1400" i="1" dirty="0" err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sz="1400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(</a:t>
            </a:r>
            <a:r>
              <a:rPr lang="en-US" sz="1400" i="1" dirty="0" err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sz="1400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= 1 to 4)</a:t>
            </a:r>
            <a:endParaRPr lang="en-US" sz="1400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US" sz="1400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S4 = Quarterly Salary of Contingent Software Engineers</a:t>
            </a:r>
            <a:endParaRPr lang="en-US" sz="1400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US" sz="1400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Pi = Proportion of contingent employee to total in quarter </a:t>
            </a:r>
            <a:r>
              <a:rPr lang="en-US" sz="1400" i="1" dirty="0" err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sz="1400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(</a:t>
            </a:r>
            <a:r>
              <a:rPr lang="en-US" sz="1400" i="1" dirty="0" err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sz="1400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=1 to 4)</a:t>
            </a:r>
            <a:endParaRPr lang="en-US" sz="1400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US" sz="1400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Di = Delta in work for quarter </a:t>
            </a:r>
            <a:r>
              <a:rPr lang="en-US" sz="1400" i="1" dirty="0" err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sz="1400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(</a:t>
            </a:r>
            <a:r>
              <a:rPr lang="en-US" sz="1400" i="1" dirty="0" err="1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i</a:t>
            </a:r>
            <a:r>
              <a:rPr lang="en-US" sz="1400" i="1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=1 to 3)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197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 txBox="1">
            <a:spLocks noGrp="1"/>
          </p:cNvSpPr>
          <p:nvPr>
            <p:ph type="title"/>
          </p:nvPr>
        </p:nvSpPr>
        <p:spPr>
          <a:xfrm>
            <a:off x="1073700" y="56707"/>
            <a:ext cx="6996600" cy="4022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 dirty="0"/>
            </a:br>
            <a:r>
              <a:rPr lang="en-US" sz="2400" dirty="0"/>
              <a:t>App Solution Diagram</a:t>
            </a:r>
            <a:endParaRPr sz="2400" dirty="0">
              <a:solidFill>
                <a:srgbClr val="3C78D8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C43CC1-F9BA-4171-8FD2-4E603A212B5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199" y="951349"/>
            <a:ext cx="6182833" cy="2833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 txBox="1">
            <a:spLocks noGrp="1"/>
          </p:cNvSpPr>
          <p:nvPr>
            <p:ph type="title"/>
          </p:nvPr>
        </p:nvSpPr>
        <p:spPr>
          <a:xfrm>
            <a:off x="1073700" y="1644501"/>
            <a:ext cx="6996600" cy="11483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2400" dirty="0"/>
            </a:br>
            <a:r>
              <a:rPr lang="en-US" sz="6000" dirty="0"/>
              <a:t>Live App Demo</a:t>
            </a:r>
            <a:endParaRPr sz="6000" dirty="0">
              <a:solidFill>
                <a:srgbClr val="3C78D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778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Shape 732"/>
          <p:cNvSpPr txBox="1">
            <a:spLocks noGrp="1"/>
          </p:cNvSpPr>
          <p:nvPr>
            <p:ph type="ctrTitle" idx="4294967295"/>
          </p:nvPr>
        </p:nvSpPr>
        <p:spPr>
          <a:xfrm>
            <a:off x="1275150" y="12785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/>
              <a:t>THANKS!</a:t>
            </a:r>
            <a:endParaRPr sz="10000"/>
          </a:p>
        </p:txBody>
      </p:sp>
      <p:sp>
        <p:nvSpPr>
          <p:cNvPr id="733" name="Shape 733"/>
          <p:cNvSpPr txBox="1">
            <a:spLocks noGrp="1"/>
          </p:cNvSpPr>
          <p:nvPr>
            <p:ph type="subTitle" idx="4294967295"/>
          </p:nvPr>
        </p:nvSpPr>
        <p:spPr>
          <a:xfrm>
            <a:off x="1275150" y="2325749"/>
            <a:ext cx="6593700" cy="16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b="1" dirty="0"/>
              <a:t>Q</a:t>
            </a:r>
            <a:r>
              <a:rPr lang="en" sz="3600" b="1" dirty="0"/>
              <a:t>/A</a:t>
            </a:r>
            <a:endParaRPr sz="3600" b="1" dirty="0"/>
          </a:p>
        </p:txBody>
      </p:sp>
    </p:spTree>
    <p:extLst>
      <p:ext uri="{BB962C8B-B14F-4D97-AF65-F5344CB8AC3E}">
        <p14:creationId xmlns:p14="http://schemas.microsoft.com/office/powerpoint/2010/main" val="166734452"/>
      </p:ext>
    </p:extLst>
  </p:cSld>
  <p:clrMapOvr>
    <a:masterClrMapping/>
  </p:clrMapOvr>
</p:sld>
</file>

<file path=ppt/theme/theme1.xml><?xml version="1.0" encoding="utf-8"?>
<a:theme xmlns:a="http://schemas.openxmlformats.org/drawingml/2006/main" name="Quinc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3434</TotalTime>
  <Words>385</Words>
  <Application>Microsoft Office PowerPoint</Application>
  <PresentationFormat>On-screen Show (16:9)</PresentationFormat>
  <Paragraphs>37</Paragraphs>
  <Slides>7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SimSun</vt:lpstr>
      <vt:lpstr>Source Sans Pro</vt:lpstr>
      <vt:lpstr>Oswald</vt:lpstr>
      <vt:lpstr>Times New Roman</vt:lpstr>
      <vt:lpstr>Arial</vt:lpstr>
      <vt:lpstr>Consolas</vt:lpstr>
      <vt:lpstr>Quince template</vt:lpstr>
      <vt:lpstr>Optimal Manpower Planning  with Regular and Contingent Employees in Software Industry</vt:lpstr>
      <vt:lpstr>Business Statement</vt:lpstr>
      <vt:lpstr> Detailed Approach</vt:lpstr>
      <vt:lpstr>Equation</vt:lpstr>
      <vt:lpstr> App Solution Diagram</vt:lpstr>
      <vt:lpstr> Live App Demo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Infant Smart Monitoring System</dc:title>
  <dc:creator>Sri</dc:creator>
  <cp:lastModifiedBy>Pradeep Kumar</cp:lastModifiedBy>
  <cp:revision>168</cp:revision>
  <dcterms:modified xsi:type="dcterms:W3CDTF">2018-08-22T11:33:10Z</dcterms:modified>
</cp:coreProperties>
</file>